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CC66FF"/>
    <a:srgbClr val="3333CC"/>
    <a:srgbClr val="9966FF"/>
    <a:srgbClr val="FF5050"/>
    <a:srgbClr val="FFFF66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D90CA4-63C0-48C0-B5ED-AB7DA58B3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3C634-EECB-4C79-877F-F0CEBA26D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B0A43-6851-42F5-BB0C-343859B3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88EA4-69D2-4B98-90F7-57C84315A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A30A-5703-4BFA-8D33-373CE4466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5E73-141E-4AC6-BE1D-E9C907054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EA954-1C4B-414A-8875-4CB11F633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0F7E4-C29C-4547-8A2A-C5FF98C80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F7098-5131-4790-8F57-71BACE083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7158B-0E9C-4065-BDDC-854DEFEF0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F294C-2FF6-4481-922A-DE18DC221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52ED2-0BA7-4990-906B-4B4841E06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20/8/03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8800" y="609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B¶ng chia 2b¶ng chia 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AED8B4-486D-4F01-8427-CC05B3B21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2A0A2-0BCF-4A93-AFB9-D173D9A22001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487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GIÁO ÁN LỚP 2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BÀI 104:BẢNG CHIA 2.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775325" y="400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953000" y="3765550"/>
          <a:ext cx="3854450" cy="2749550"/>
        </p:xfrm>
        <a:graphic>
          <a:graphicData uri="http://schemas.openxmlformats.org/presentationml/2006/ole">
            <p:oleObj spid="_x0000_s2053" name="Clip" r:id="rId3" imgW="4006850" imgH="28575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F8F83-2E40-44B7-B284-9036624F70FC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352800" y="3429000"/>
            <a:ext cx="152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29718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2438400" y="4716463"/>
            <a:ext cx="419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        </a:t>
            </a:r>
            <a:endParaRPr lang="en-US" i="1">
              <a:latin typeface="Arial" charset="0"/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1295400" y="44450"/>
            <a:ext cx="6858000" cy="811213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FFFF66"/>
          </a:solidFill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FF5050"/>
                </a:solidFill>
                <a:latin typeface="Arial" charset="0"/>
              </a:rPr>
              <a:t>Củng cố:</a:t>
            </a:r>
          </a:p>
        </p:txBody>
      </p:sp>
      <p:sp>
        <p:nvSpPr>
          <p:cNvPr id="22537" name="WordArt 9"/>
          <p:cNvSpPr>
            <a:spLocks noChangeArrowheads="1" noChangeShapeType="1" noTextEdit="1"/>
          </p:cNvSpPr>
          <p:nvPr/>
        </p:nvSpPr>
        <p:spPr bwMode="auto">
          <a:xfrm>
            <a:off x="2057400" y="990600"/>
            <a:ext cx="4419600" cy="1104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HÃY CÙNG THAM GIA TRÒ CHƠI</a:t>
            </a: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7772400" y="304800"/>
          <a:ext cx="1041400" cy="1997075"/>
        </p:xfrm>
        <a:graphic>
          <a:graphicData uri="http://schemas.openxmlformats.org/presentationml/2006/ole">
            <p:oleObj spid="_x0000_s11273" name="Clip" r:id="rId3" imgW="1676400" imgH="3216275" progId="MS_ClipArt_Gallery.2">
              <p:embed/>
            </p:oleObj>
          </a:graphicData>
        </a:graphic>
      </p:graphicFrame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33400" y="22860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</a:rPr>
              <a:t>Tên trò ch</a:t>
            </a:r>
            <a:r>
              <a:rPr lang="vi-VN">
                <a:solidFill>
                  <a:srgbClr val="3333CC"/>
                </a:solidFill>
                <a:latin typeface="Arial" charset="0"/>
              </a:rPr>
              <a:t>ơ</a:t>
            </a:r>
            <a:r>
              <a:rPr lang="en-US">
                <a:solidFill>
                  <a:srgbClr val="3333CC"/>
                </a:solidFill>
                <a:latin typeface="Arial" charset="0"/>
              </a:rPr>
              <a:t>i: </a:t>
            </a:r>
            <a:r>
              <a:rPr lang="en-US" sz="4000">
                <a:solidFill>
                  <a:srgbClr val="3333CC"/>
                </a:solidFill>
                <a:latin typeface="Arial" charset="0"/>
              </a:rPr>
              <a:t>“Gieo cái hái hoa”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33400" y="3200400"/>
            <a:ext cx="7467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Tổ chức: 2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ội ch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i (mỗi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ội khoảng 5 em)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28600" y="4191000"/>
            <a:ext cx="861060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Chuẩn bị: Tờ bìa vẽ hình tam giác và chia nó thành nhiều ô, trong mỗi ô có ghi các phép tính chia trong bảng chia 2 (chẳng hạn nh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 hình vẽ sau)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  <p:bldP spid="22537" grpId="0" animBg="1"/>
      <p:bldP spid="22539" grpId="0" autoUpdateAnimBg="0"/>
      <p:bldP spid="22541" grpId="0" autoUpdateAnimBg="0"/>
      <p:bldP spid="2254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ED2B9C-3DA7-445C-82B7-51DD37589467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29718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828800" y="0"/>
            <a:ext cx="5410200" cy="4114800"/>
            <a:chOff x="1200" y="912"/>
            <a:chExt cx="3408" cy="2592"/>
          </a:xfrm>
        </p:grpSpPr>
        <p:sp>
          <p:nvSpPr>
            <p:cNvPr id="12295" name="Text Box 3"/>
            <p:cNvSpPr txBox="1">
              <a:spLocks noChangeArrowheads="1"/>
            </p:cNvSpPr>
            <p:nvPr/>
          </p:nvSpPr>
          <p:spPr bwMode="auto">
            <a:xfrm>
              <a:off x="2112" y="2160"/>
              <a:ext cx="960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endParaRPr lang="en-US" sz="2400">
                <a:latin typeface="Arial" charset="0"/>
              </a:endParaRPr>
            </a:p>
          </p:txBody>
        </p:sp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1536" y="2971"/>
              <a:ext cx="26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accent2"/>
                  </a:solidFill>
                  <a:latin typeface="Arial" charset="0"/>
                </a:rPr>
                <a:t>        </a:t>
              </a:r>
              <a:endParaRPr lang="en-US" i="1">
                <a:latin typeface="Arial" charset="0"/>
              </a:endParaRPr>
            </a:p>
          </p:txBody>
        </p:sp>
        <p:sp>
          <p:nvSpPr>
            <p:cNvPr id="12297" name="AutoShape 14"/>
            <p:cNvSpPr>
              <a:spLocks noChangeArrowheads="1"/>
            </p:cNvSpPr>
            <p:nvPr/>
          </p:nvSpPr>
          <p:spPr bwMode="auto">
            <a:xfrm>
              <a:off x="1200" y="912"/>
              <a:ext cx="3408" cy="2592"/>
            </a:xfrm>
            <a:prstGeom prst="triangle">
              <a:avLst>
                <a:gd name="adj" fmla="val 50000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298" name="Line 15"/>
            <p:cNvSpPr>
              <a:spLocks noChangeShapeType="1"/>
            </p:cNvSpPr>
            <p:nvPr/>
          </p:nvSpPr>
          <p:spPr bwMode="auto">
            <a:xfrm>
              <a:off x="2928" y="1872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16"/>
            <p:cNvSpPr>
              <a:spLocks noChangeShapeType="1"/>
            </p:cNvSpPr>
            <p:nvPr/>
          </p:nvSpPr>
          <p:spPr bwMode="auto">
            <a:xfrm flipV="1">
              <a:off x="1488" y="3012"/>
              <a:ext cx="288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7"/>
            <p:cNvSpPr>
              <a:spLocks noChangeShapeType="1"/>
            </p:cNvSpPr>
            <p:nvPr/>
          </p:nvSpPr>
          <p:spPr bwMode="auto">
            <a:xfrm>
              <a:off x="1728" y="264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8"/>
            <p:cNvSpPr>
              <a:spLocks noChangeShapeType="1"/>
            </p:cNvSpPr>
            <p:nvPr/>
          </p:nvSpPr>
          <p:spPr bwMode="auto">
            <a:xfrm>
              <a:off x="1956" y="2256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Line 19"/>
            <p:cNvSpPr>
              <a:spLocks noChangeShapeType="1"/>
            </p:cNvSpPr>
            <p:nvPr/>
          </p:nvSpPr>
          <p:spPr bwMode="auto">
            <a:xfrm>
              <a:off x="2256" y="187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Line 20"/>
            <p:cNvSpPr>
              <a:spLocks noChangeShapeType="1"/>
            </p:cNvSpPr>
            <p:nvPr/>
          </p:nvSpPr>
          <p:spPr bwMode="auto">
            <a:xfrm>
              <a:off x="2472" y="148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Text Box 23"/>
            <p:cNvSpPr txBox="1">
              <a:spLocks noChangeArrowheads="1"/>
            </p:cNvSpPr>
            <p:nvPr/>
          </p:nvSpPr>
          <p:spPr bwMode="auto">
            <a:xfrm>
              <a:off x="2640" y="1152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2 : 2</a:t>
              </a:r>
            </a:p>
          </p:txBody>
        </p:sp>
        <p:sp>
          <p:nvSpPr>
            <p:cNvPr id="12305" name="Text Box 25"/>
            <p:cNvSpPr txBox="1">
              <a:spLocks noChangeArrowheads="1"/>
            </p:cNvSpPr>
            <p:nvPr/>
          </p:nvSpPr>
          <p:spPr bwMode="auto">
            <a:xfrm>
              <a:off x="2544" y="1488"/>
              <a:ext cx="10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18 : 2</a:t>
              </a:r>
            </a:p>
          </p:txBody>
        </p:sp>
        <p:sp>
          <p:nvSpPr>
            <p:cNvPr id="12306" name="Text Box 28"/>
            <p:cNvSpPr txBox="1">
              <a:spLocks noChangeArrowheads="1"/>
            </p:cNvSpPr>
            <p:nvPr/>
          </p:nvSpPr>
          <p:spPr bwMode="auto">
            <a:xfrm>
              <a:off x="2256" y="1920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8 : 2</a:t>
              </a:r>
            </a:p>
          </p:txBody>
        </p:sp>
        <p:sp>
          <p:nvSpPr>
            <p:cNvPr id="12307" name="Text Box 29"/>
            <p:cNvSpPr txBox="1">
              <a:spLocks noChangeArrowheads="1"/>
            </p:cNvSpPr>
            <p:nvPr/>
          </p:nvSpPr>
          <p:spPr bwMode="auto">
            <a:xfrm>
              <a:off x="2928" y="1920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20 : 2</a:t>
              </a:r>
              <a:endParaRPr lang="en-US" sz="24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12308" name="Text Box 30"/>
            <p:cNvSpPr txBox="1">
              <a:spLocks noChangeArrowheads="1"/>
            </p:cNvSpPr>
            <p:nvPr/>
          </p:nvSpPr>
          <p:spPr bwMode="auto">
            <a:xfrm>
              <a:off x="2112" y="2304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12 : 2</a:t>
              </a:r>
              <a:endParaRPr lang="en-US" sz="24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12309" name="Text Box 31"/>
            <p:cNvSpPr txBox="1">
              <a:spLocks noChangeArrowheads="1"/>
            </p:cNvSpPr>
            <p:nvPr/>
          </p:nvSpPr>
          <p:spPr bwMode="auto">
            <a:xfrm>
              <a:off x="3024" y="2304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6 : 2</a:t>
              </a:r>
              <a:endParaRPr lang="en-US" sz="24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12310" name="Text Box 32"/>
            <p:cNvSpPr txBox="1">
              <a:spLocks noChangeArrowheads="1"/>
            </p:cNvSpPr>
            <p:nvPr/>
          </p:nvSpPr>
          <p:spPr bwMode="auto">
            <a:xfrm>
              <a:off x="2112" y="2640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16 : 2</a:t>
              </a:r>
              <a:endParaRPr lang="en-US" sz="24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12311" name="Text Box 33"/>
            <p:cNvSpPr txBox="1">
              <a:spLocks noChangeArrowheads="1"/>
            </p:cNvSpPr>
            <p:nvPr/>
          </p:nvSpPr>
          <p:spPr bwMode="auto">
            <a:xfrm>
              <a:off x="3024" y="2640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10 : 2</a:t>
              </a:r>
              <a:endParaRPr lang="en-US" sz="24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12312" name="Text Box 34"/>
            <p:cNvSpPr txBox="1">
              <a:spLocks noChangeArrowheads="1"/>
            </p:cNvSpPr>
            <p:nvPr/>
          </p:nvSpPr>
          <p:spPr bwMode="auto">
            <a:xfrm>
              <a:off x="2160" y="3072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4 : 2</a:t>
              </a:r>
              <a:endParaRPr lang="en-US" sz="24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12313" name="Text Box 35"/>
            <p:cNvSpPr txBox="1">
              <a:spLocks noChangeArrowheads="1"/>
            </p:cNvSpPr>
            <p:nvPr/>
          </p:nvSpPr>
          <p:spPr bwMode="auto">
            <a:xfrm>
              <a:off x="3072" y="3072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5050"/>
                  </a:solidFill>
                  <a:latin typeface="Arial" charset="0"/>
                </a:rPr>
                <a:t>14 : 2</a:t>
              </a:r>
              <a:endParaRPr lang="en-US" sz="2400">
                <a:solidFill>
                  <a:srgbClr val="FF5050"/>
                </a:solidFill>
                <a:latin typeface="Arial" charset="0"/>
              </a:endParaRPr>
            </a:p>
          </p:txBody>
        </p:sp>
      </p:grp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57200" y="4876800"/>
            <a:ext cx="83820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latin typeface="Arial" charset="0"/>
              </a:rPr>
              <a:t>-</a:t>
            </a:r>
            <a:r>
              <a:rPr lang="en-US">
                <a:latin typeface="Arial" charset="0"/>
              </a:rPr>
              <a:t>1 cái nắp chai bằng kim loại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làm quân cái.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-1 số lá cờ làm bằng giấy xanh và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ởng cho 2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8097AD-F596-4190-BB0C-0181A2688D6E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29718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7" name="Text Box 23"/>
          <p:cNvSpPr txBox="1">
            <a:spLocks noChangeArrowheads="1"/>
          </p:cNvSpPr>
          <p:nvPr/>
        </p:nvSpPr>
        <p:spPr bwMode="auto">
          <a:xfrm>
            <a:off x="457200" y="5715000"/>
            <a:ext cx="83820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400">
                <a:latin typeface="Arial" charset="0"/>
              </a:rPr>
              <a:t>-</a:t>
            </a:r>
            <a:endParaRPr lang="en-US">
              <a:latin typeface="Arial" charset="0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Cách ch</a:t>
            </a:r>
            <a:r>
              <a:rPr lang="vi-VN" u="sng">
                <a:latin typeface="Arial" charset="0"/>
              </a:rPr>
              <a:t>ơ</a:t>
            </a:r>
            <a:r>
              <a:rPr lang="en-US" u="sng">
                <a:latin typeface="Arial" charset="0"/>
              </a:rPr>
              <a:t>i: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0" y="1066800"/>
            <a:ext cx="91440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-Tổ chức cho từng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ội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một.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ứng cách hình tam giác khoảng 1,5m, cầm quân cái gieo vào hình tam giác.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-Quân cái r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vào hình tam giác nào thì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phải thực hiện miệng ngay phép tính ghi trong ô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 autoUpdateAnimBg="0"/>
      <p:bldP spid="266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5C33AA-6034-4604-8085-6CF3E9DFA6AD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29718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Đánh giá, khen th</a:t>
            </a:r>
            <a:r>
              <a:rPr lang="vi-VN" u="sng">
                <a:latin typeface="Arial" charset="0"/>
              </a:rPr>
              <a:t>ư</a:t>
            </a:r>
            <a:r>
              <a:rPr lang="en-US" u="sng">
                <a:latin typeface="Arial" charset="0"/>
              </a:rPr>
              <a:t>ởng: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0" y="1752600"/>
            <a:ext cx="91440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-Nếu làm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úng thì sẽ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th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ởng 1 lá cờ.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-Nếu làm sai thì không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th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ởng.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-Nếu quân cái chạm vào vạch hay r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ra ngoài hình tam giác thì mất lự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t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và không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th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ởng.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-Sau 5 l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ợt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i,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ội nào nhận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nhiều cờ 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n thì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ó thắng cuộc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utoUpdateAnimBg="0"/>
      <p:bldP spid="2867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346EE-DD31-4AE4-9FCE-CBA80CF87503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0" y="29718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1752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1981200" y="838200"/>
            <a:ext cx="5105400" cy="1162050"/>
          </a:xfrm>
          <a:prstGeom prst="rightArrow">
            <a:avLst>
              <a:gd name="adj1" fmla="val 50000"/>
              <a:gd name="adj2" fmla="val 119416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Dặn dò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6800" y="34290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* Làm bài tập:1,2,3,4(VBTToán/22)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 autoUpdateAnimBg="0"/>
      <p:bldP spid="307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756C52-9526-44E5-94E2-5CBC26CDED7A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0" y="29718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1752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1981200" y="838200"/>
            <a:ext cx="5105400" cy="1162050"/>
          </a:xfrm>
          <a:prstGeom prst="rightArrow">
            <a:avLst>
              <a:gd name="adj1" fmla="val 50000"/>
              <a:gd name="adj2" fmla="val 119416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Tổng kết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524000" y="23622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*GV nhận xét tiết học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2514600" y="3657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 autoUpdateAnimBg="0"/>
      <p:bldP spid="327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E7A91D-CCF8-4203-8FB5-34529EB28D97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775325" y="400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914400" y="263525"/>
            <a:ext cx="7924800" cy="1643063"/>
          </a:xfrm>
          <a:prstGeom prst="irregularSeal1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II/Kế hoạch bài học 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74625" y="1752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11150" y="1066800"/>
          <a:ext cx="661988" cy="1828800"/>
        </p:xfrm>
        <a:graphic>
          <a:graphicData uri="http://schemas.openxmlformats.org/presentationml/2006/ole">
            <p:oleObj spid="_x0000_s3078" name="Clip" r:id="rId3" imgW="1203325" imgH="3322638" progId="MS_ClipArt_Gallery.2">
              <p:embed/>
            </p:oleObj>
          </a:graphicData>
        </a:graphic>
      </p:graphicFrame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524000" y="1828800"/>
            <a:ext cx="7620000" cy="663575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3352800"/>
            <a:ext cx="403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*Hãy cho cô biết: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3400" y="4038600"/>
            <a:ext cx="1828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 x 3 = ?                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 x 6 = 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 x 9 = ?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752600" y="4038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752600" y="4800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752600" y="4038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6</a:t>
            </a:r>
            <a:endParaRPr lang="en-US" sz="2400">
              <a:solidFill>
                <a:srgbClr val="FF5050"/>
              </a:solidFill>
              <a:latin typeface="Arial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1752600" y="556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693863" y="4765675"/>
            <a:ext cx="701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12</a:t>
            </a:r>
            <a:endParaRPr lang="en-US" sz="2400">
              <a:solidFill>
                <a:srgbClr val="FF5050"/>
              </a:solidFill>
              <a:latin typeface="Arial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752600" y="5573713"/>
            <a:ext cx="609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18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114800" y="33528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* </a:t>
            </a:r>
            <a:r>
              <a:rPr lang="en-US">
                <a:latin typeface="Arial" charset="0"/>
              </a:rPr>
              <a:t>Hãy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ọc bảng nhân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  <p:bldP spid="10246" grpId="0" animBg="1" autoUpdateAnimBg="0"/>
      <p:bldP spid="10247" grpId="0" autoUpdateAnimBg="0"/>
      <p:bldP spid="10249" grpId="0" autoUpdateAnimBg="0"/>
      <p:bldP spid="10254" grpId="0" animBg="1"/>
      <p:bldP spid="10258" grpId="0" animBg="1"/>
      <p:bldP spid="10259" grpId="0" autoUpdateAnimBg="0"/>
      <p:bldP spid="10260" grpId="0" animBg="1"/>
      <p:bldP spid="10261" grpId="0" autoUpdateAnimBg="0"/>
      <p:bldP spid="10264" grpId="0" autoUpdateAnimBg="0"/>
      <p:bldP spid="102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0BE105-B838-467C-A9C7-B0B873B8D4FE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4625" y="1752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0" y="528638"/>
            <a:ext cx="9144000" cy="942975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FF5050"/>
                </a:solidFill>
                <a:latin typeface="Arial" charset="0"/>
              </a:rPr>
              <a:t>Bài mới:</a:t>
            </a:r>
            <a:endParaRPr lang="en-US" sz="4800">
              <a:latin typeface="Arial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0" y="2590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Giới thiệu 1 phép tính trong bảng chia 2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905000" y="3352800"/>
            <a:ext cx="5638800" cy="1905000"/>
            <a:chOff x="1200" y="1968"/>
            <a:chExt cx="3552" cy="1200"/>
          </a:xfrm>
        </p:grpSpPr>
        <p:sp>
          <p:nvSpPr>
            <p:cNvPr id="4106" name="Text Box 2"/>
            <p:cNvSpPr txBox="1">
              <a:spLocks noChangeArrowheads="1"/>
            </p:cNvSpPr>
            <p:nvPr/>
          </p:nvSpPr>
          <p:spPr bwMode="auto">
            <a:xfrm>
              <a:off x="3638" y="252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4107" name="Rectangle 17"/>
            <p:cNvSpPr>
              <a:spLocks noChangeArrowheads="1"/>
            </p:cNvSpPr>
            <p:nvPr/>
          </p:nvSpPr>
          <p:spPr bwMode="auto">
            <a:xfrm>
              <a:off x="1200" y="1968"/>
              <a:ext cx="672" cy="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08" name="Oval 18"/>
            <p:cNvSpPr>
              <a:spLocks noChangeArrowheads="1"/>
            </p:cNvSpPr>
            <p:nvPr/>
          </p:nvSpPr>
          <p:spPr bwMode="auto">
            <a:xfrm>
              <a:off x="1344" y="2640"/>
              <a:ext cx="384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09" name="Oval 19"/>
            <p:cNvSpPr>
              <a:spLocks noChangeArrowheads="1"/>
            </p:cNvSpPr>
            <p:nvPr/>
          </p:nvSpPr>
          <p:spPr bwMode="auto">
            <a:xfrm>
              <a:off x="1344" y="2064"/>
              <a:ext cx="384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0" name="Rectangle 20"/>
            <p:cNvSpPr>
              <a:spLocks noChangeArrowheads="1"/>
            </p:cNvSpPr>
            <p:nvPr/>
          </p:nvSpPr>
          <p:spPr bwMode="auto">
            <a:xfrm>
              <a:off x="2208" y="1968"/>
              <a:ext cx="672" cy="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1" name="Oval 21"/>
            <p:cNvSpPr>
              <a:spLocks noChangeArrowheads="1"/>
            </p:cNvSpPr>
            <p:nvPr/>
          </p:nvSpPr>
          <p:spPr bwMode="auto">
            <a:xfrm>
              <a:off x="2352" y="2064"/>
              <a:ext cx="384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2" name="Oval 22"/>
            <p:cNvSpPr>
              <a:spLocks noChangeArrowheads="1"/>
            </p:cNvSpPr>
            <p:nvPr/>
          </p:nvSpPr>
          <p:spPr bwMode="auto">
            <a:xfrm>
              <a:off x="2352" y="2640"/>
              <a:ext cx="384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3" name="Rectangle 23"/>
            <p:cNvSpPr>
              <a:spLocks noChangeArrowheads="1"/>
            </p:cNvSpPr>
            <p:nvPr/>
          </p:nvSpPr>
          <p:spPr bwMode="auto">
            <a:xfrm>
              <a:off x="3120" y="1968"/>
              <a:ext cx="672" cy="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4" name="Oval 24"/>
            <p:cNvSpPr>
              <a:spLocks noChangeArrowheads="1"/>
            </p:cNvSpPr>
            <p:nvPr/>
          </p:nvSpPr>
          <p:spPr bwMode="auto">
            <a:xfrm>
              <a:off x="3264" y="2112"/>
              <a:ext cx="384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5" name="Oval 25"/>
            <p:cNvSpPr>
              <a:spLocks noChangeArrowheads="1"/>
            </p:cNvSpPr>
            <p:nvPr/>
          </p:nvSpPr>
          <p:spPr bwMode="auto">
            <a:xfrm>
              <a:off x="3264" y="2640"/>
              <a:ext cx="384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6" name="Rectangle 26"/>
            <p:cNvSpPr>
              <a:spLocks noChangeArrowheads="1"/>
            </p:cNvSpPr>
            <p:nvPr/>
          </p:nvSpPr>
          <p:spPr bwMode="auto">
            <a:xfrm>
              <a:off x="4080" y="1968"/>
              <a:ext cx="672" cy="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7" name="Oval 27"/>
            <p:cNvSpPr>
              <a:spLocks noChangeArrowheads="1"/>
            </p:cNvSpPr>
            <p:nvPr/>
          </p:nvSpPr>
          <p:spPr bwMode="auto">
            <a:xfrm>
              <a:off x="4224" y="2112"/>
              <a:ext cx="384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8" name="Oval 28"/>
            <p:cNvSpPr>
              <a:spLocks noChangeArrowheads="1"/>
            </p:cNvSpPr>
            <p:nvPr/>
          </p:nvSpPr>
          <p:spPr bwMode="auto">
            <a:xfrm>
              <a:off x="4272" y="2640"/>
              <a:ext cx="384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286000" y="52578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accent2"/>
                </a:solidFill>
                <a:latin typeface="Arial" charset="0"/>
              </a:rPr>
              <a:t>2 x 4 = 8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2286000" y="60198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accent2"/>
                </a:solidFill>
                <a:latin typeface="Arial" charset="0"/>
              </a:rPr>
              <a:t> 8 : 2 = 4</a:t>
            </a: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2514600" y="1685925"/>
            <a:ext cx="4343400" cy="901700"/>
          </a:xfrm>
          <a:custGeom>
            <a:avLst/>
            <a:gdLst>
              <a:gd name="T0" fmla="*/ 2147483647 w 21600"/>
              <a:gd name="T1" fmla="*/ 159101083 h 21600"/>
              <a:gd name="T2" fmla="*/ 2147483647 w 21600"/>
              <a:gd name="T3" fmla="*/ 785685399 h 21600"/>
              <a:gd name="T4" fmla="*/ 2147483647 w 21600"/>
              <a:gd name="T5" fmla="*/ 1571370757 h 21600"/>
              <a:gd name="T6" fmla="*/ 2147483647 w 21600"/>
              <a:gd name="T7" fmla="*/ 785685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5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66"/>
                </a:solidFill>
              </a:rPr>
              <a:t>Ho¹t ®éng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 autoUpdateAnimBg="0"/>
      <p:bldP spid="6153" grpId="0" autoUpdateAnimBg="0"/>
      <p:bldP spid="6175" grpId="0" autoUpdateAnimBg="0"/>
      <p:bldP spid="6176" grpId="0" autoUpdateAnimBg="0"/>
      <p:bldP spid="618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C7175-CF04-4392-980D-63A213CF22B0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4625" y="1752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16764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          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09600" y="12954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Lập bảng chia 2</a:t>
            </a:r>
            <a:endParaRPr lang="en-US" sz="2400">
              <a:latin typeface="Arial" charset="0"/>
            </a:endParaRPr>
          </a:p>
        </p:txBody>
      </p:sp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228600" y="2133600"/>
          <a:ext cx="647700" cy="1219200"/>
        </p:xfrm>
        <a:graphic>
          <a:graphicData uri="http://schemas.openxmlformats.org/presentationml/2006/ole">
            <p:oleObj spid="_x0000_s5126" name="Clip" r:id="rId3" imgW="1728788" imgH="3252788" progId="MS_ClipArt_Gallery.2">
              <p:embed/>
            </p:oleObj>
          </a:graphicData>
        </a:graphic>
      </p:graphicFrame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914400" y="213360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Các con hãy thảo luận nhóm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lập bảng chia 2! 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838200" y="3200400"/>
            <a:ext cx="16764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2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4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6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8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10 : 2 =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5105400" y="3200400"/>
            <a:ext cx="16002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12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14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16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18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20 :2 =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2590800" y="32004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1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2590800" y="39624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2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590800" y="4705350"/>
            <a:ext cx="12954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3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2590800" y="5473700"/>
            <a:ext cx="12954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4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2590800" y="6159500"/>
            <a:ext cx="12954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5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6705600" y="32004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6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6705600" y="39624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7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6705600" y="47244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8</a:t>
            </a: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6705600" y="54102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9</a:t>
            </a: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6705600" y="6096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10</a:t>
            </a:r>
          </a:p>
        </p:txBody>
      </p:sp>
      <p:sp>
        <p:nvSpPr>
          <p:cNvPr id="7222" name="AutoShape 54"/>
          <p:cNvSpPr>
            <a:spLocks noChangeArrowheads="1"/>
          </p:cNvSpPr>
          <p:nvPr/>
        </p:nvSpPr>
        <p:spPr bwMode="auto">
          <a:xfrm>
            <a:off x="1982788" y="158750"/>
            <a:ext cx="4799012" cy="1017588"/>
          </a:xfrm>
          <a:custGeom>
            <a:avLst/>
            <a:gdLst>
              <a:gd name="T0" fmla="*/ 2147483647 w 21600"/>
              <a:gd name="T1" fmla="*/ 228667429 h 21600"/>
              <a:gd name="T2" fmla="*/ 2147483647 w 21600"/>
              <a:gd name="T3" fmla="*/ 1129219524 h 21600"/>
              <a:gd name="T4" fmla="*/ 2147483647 w 21600"/>
              <a:gd name="T5" fmla="*/ 2147483647 h 21600"/>
              <a:gd name="T6" fmla="*/ 2147483647 w 21600"/>
              <a:gd name="T7" fmla="*/ 112921952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5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66"/>
                </a:solidFill>
              </a:rPr>
              <a:t>Ho¹t ®éng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89" grpId="0" autoUpdateAnimBg="0"/>
      <p:bldP spid="7191" grpId="0" autoUpdateAnimBg="0"/>
      <p:bldP spid="7192" grpId="0" autoUpdateAnimBg="0"/>
      <p:bldP spid="7194" grpId="0" autoUpdateAnimBg="0"/>
      <p:bldP spid="7204" grpId="0" animBg="1" autoUpdateAnimBg="0"/>
      <p:bldP spid="7205" grpId="0" animBg="1" autoUpdateAnimBg="0"/>
      <p:bldP spid="7212" grpId="0" animBg="1" autoUpdateAnimBg="0"/>
      <p:bldP spid="7214" grpId="0" animBg="1" autoUpdateAnimBg="0"/>
      <p:bldP spid="7216" grpId="0" animBg="1" autoUpdateAnimBg="0"/>
      <p:bldP spid="7217" grpId="0" animBg="1" autoUpdateAnimBg="0"/>
      <p:bldP spid="7218" grpId="0" animBg="1" autoUpdateAnimBg="0"/>
      <p:bldP spid="7219" grpId="0" animBg="1" autoUpdateAnimBg="0"/>
      <p:bldP spid="7220" grpId="0" animBg="1" autoUpdateAnimBg="0"/>
      <p:bldP spid="7221" grpId="0" animBg="1" autoUpdateAnimBg="0"/>
      <p:bldP spid="722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C6147-E582-4345-90E8-270B23909399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219200" y="16764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          </a:t>
            </a: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3048000" y="36513"/>
            <a:ext cx="4267200" cy="1017587"/>
          </a:xfrm>
          <a:custGeom>
            <a:avLst/>
            <a:gdLst>
              <a:gd name="T0" fmla="*/ 2147483647 w 21600"/>
              <a:gd name="T1" fmla="*/ 228667016 h 21600"/>
              <a:gd name="T2" fmla="*/ 2147483647 w 21600"/>
              <a:gd name="T3" fmla="*/ 1129217330 h 21600"/>
              <a:gd name="T4" fmla="*/ 2147483647 w 21600"/>
              <a:gd name="T5" fmla="*/ 2147483647 h 21600"/>
              <a:gd name="T6" fmla="*/ 2147483647 w 21600"/>
              <a:gd name="T7" fmla="*/ 112921733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5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 </a:t>
            </a:r>
            <a:r>
              <a:rPr lang="en-US">
                <a:solidFill>
                  <a:srgbClr val="FFFF66"/>
                </a:solidFill>
              </a:rPr>
              <a:t>Ho¹t ®éng 3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0" y="1981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Học thuộc bảng chia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 animBg="1" autoUpdateAnimBg="0"/>
      <p:bldP spid="1128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2B36D2-8357-40A2-BE6D-662E38DC6836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19200" y="16764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          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286000" y="609600"/>
            <a:ext cx="4572000" cy="1017588"/>
          </a:xfrm>
          <a:custGeom>
            <a:avLst/>
            <a:gdLst>
              <a:gd name="T0" fmla="*/ 2147483647 w 21600"/>
              <a:gd name="T1" fmla="*/ 228667429 h 21600"/>
              <a:gd name="T2" fmla="*/ 2147483647 w 21600"/>
              <a:gd name="T3" fmla="*/ 1129219524 h 21600"/>
              <a:gd name="T4" fmla="*/ 2147483647 w 21600"/>
              <a:gd name="T5" fmla="*/ 2147483647 h 21600"/>
              <a:gd name="T6" fmla="*/ 2147483647 w 21600"/>
              <a:gd name="T7" fmla="*/ 112921952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5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 </a:t>
            </a:r>
            <a:r>
              <a:rPr lang="en-US">
                <a:solidFill>
                  <a:srgbClr val="FFFF66"/>
                </a:solidFill>
              </a:rPr>
              <a:t>Ho¹t ®éng4:</a:t>
            </a:r>
            <a:r>
              <a:rPr lang="en-US"/>
              <a:t>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00400" y="19050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Luyện tập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25146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Bài 1</a:t>
            </a:r>
            <a:r>
              <a:rPr lang="en-US">
                <a:latin typeface="Arial" charset="0"/>
              </a:rPr>
              <a:t>:Tính nhẩm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57200" y="3505200"/>
            <a:ext cx="14478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  <a:r>
              <a:rPr lang="en-US">
                <a:latin typeface="Arial" charset="0"/>
              </a:rPr>
              <a:t>8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4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12 : 2 =</a:t>
            </a: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00400" y="3505200"/>
            <a:ext cx="1524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  <a:r>
              <a:rPr lang="en-US">
                <a:latin typeface="Arial" charset="0"/>
              </a:rPr>
              <a:t>6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2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10 : 2 =</a:t>
            </a:r>
            <a:endParaRPr lang="en-US" sz="2400">
              <a:latin typeface="Arial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172200" y="3505200"/>
            <a:ext cx="1524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14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16 : 2 =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18 : 2 =</a:t>
            </a: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2057400" y="3581400"/>
            <a:ext cx="11430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498725" y="35464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4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057400" y="4267200"/>
            <a:ext cx="11430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574925" y="42322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2</a:t>
            </a:r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2057400" y="5105400"/>
            <a:ext cx="11430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498725" y="50704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6</a:t>
            </a:r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4724400" y="3581400"/>
            <a:ext cx="11430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165725" y="36226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3</a:t>
            </a:r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4724400" y="4343400"/>
            <a:ext cx="11430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165725" y="43084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1</a:t>
            </a:r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4724400" y="5029200"/>
            <a:ext cx="11430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5165725" y="49942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5</a:t>
            </a:r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>
            <a:off x="7696200" y="3581400"/>
            <a:ext cx="11430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8213725" y="35464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7</a:t>
            </a:r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>
            <a:off x="7696200" y="4343400"/>
            <a:ext cx="11430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8137525" y="43084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8</a:t>
            </a:r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7772400" y="5105400"/>
            <a:ext cx="11430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8213725" y="50704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8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8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8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4" grpId="0" animBg="1" autoUpdateAnimBg="0"/>
      <p:bldP spid="13329" grpId="0" autoUpdateAnimBg="0"/>
      <p:bldP spid="13330" grpId="0" animBg="1" autoUpdateAnimBg="0"/>
      <p:bldP spid="13331" grpId="0" autoUpdateAnimBg="0"/>
      <p:bldP spid="13333" grpId="0" animBg="1" autoUpdateAnimBg="0"/>
      <p:bldP spid="13334" grpId="0" autoUpdateAnimBg="0"/>
      <p:bldP spid="13335" grpId="0" animBg="1" autoUpdateAnimBg="0"/>
      <p:bldP spid="13336" grpId="0" autoUpdateAnimBg="0"/>
      <p:bldP spid="13338" grpId="0" animBg="1" autoUpdateAnimBg="0"/>
      <p:bldP spid="13339" grpId="0" autoUpdateAnimBg="0"/>
      <p:bldP spid="13340" grpId="0" animBg="1" autoUpdateAnimBg="0"/>
      <p:bldP spid="13341" grpId="0" autoUpdateAnimBg="0"/>
      <p:bldP spid="13342" grpId="0" animBg="1" autoUpdateAnimBg="0"/>
      <p:bldP spid="13343" grpId="0" autoUpdateAnimBg="0"/>
      <p:bldP spid="13344" grpId="0" animBg="1" autoUpdateAnimBg="0"/>
      <p:bldP spid="13345" grpId="0" autoUpdateAnimBg="0"/>
      <p:bldP spid="13346" grpId="0" animBg="1" autoUpdateAnimBg="0"/>
      <p:bldP spid="133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29F582-34DF-4782-9F86-D03DF6840518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19200" y="16764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          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457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3352800" y="3429000"/>
            <a:ext cx="152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0" y="0"/>
            <a:ext cx="91440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  </a:t>
            </a:r>
            <a:r>
              <a:rPr lang="en-US" b="1" u="sng">
                <a:latin typeface="Arial" charset="0"/>
              </a:rPr>
              <a:t>Bài 2: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  Có 10 quả cam xếp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ều vào 2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ĩa. Hỏi mỗi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ĩa có mấy quả cam?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0" y="2971800"/>
            <a:ext cx="563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i="1">
                <a:solidFill>
                  <a:srgbClr val="FF5050"/>
                </a:solidFill>
                <a:latin typeface="Arial" charset="0"/>
              </a:rPr>
              <a:t>Tóm</a:t>
            </a:r>
            <a:r>
              <a:rPr lang="en-US" i="1">
                <a:latin typeface="Arial" charset="0"/>
              </a:rPr>
              <a:t> </a:t>
            </a:r>
            <a:r>
              <a:rPr lang="en-US" i="1">
                <a:solidFill>
                  <a:srgbClr val="FF5050"/>
                </a:solidFill>
                <a:latin typeface="Arial" charset="0"/>
              </a:rPr>
              <a:t>tắt: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10 quả cam xếp </a:t>
            </a:r>
            <a:r>
              <a:rPr lang="vi-VN">
                <a:solidFill>
                  <a:srgbClr val="FF505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5050"/>
                </a:solidFill>
                <a:latin typeface="Arial" charset="0"/>
              </a:rPr>
              <a:t>ều vào 2 </a:t>
            </a:r>
            <a:r>
              <a:rPr lang="vi-VN">
                <a:solidFill>
                  <a:srgbClr val="FF505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5050"/>
                </a:solidFill>
                <a:latin typeface="Arial" charset="0"/>
              </a:rPr>
              <a:t>ĩa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Hỏi mỗi </a:t>
            </a:r>
            <a:r>
              <a:rPr lang="vi-VN">
                <a:solidFill>
                  <a:srgbClr val="FF505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5050"/>
                </a:solidFill>
                <a:latin typeface="Arial" charset="0"/>
              </a:rPr>
              <a:t>ĩa có:... quả cam?</a:t>
            </a:r>
            <a:endParaRPr lang="en-US">
              <a:latin typeface="Arial" charset="0"/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438400" y="4716463"/>
            <a:ext cx="4191000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        Bài giải: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Mỗi </a:t>
            </a:r>
            <a:r>
              <a:rPr lang="vi-VN" i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ĩa có số cam là: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     10 : 2 = 5(quả)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                Đáp số: 5 quả</a:t>
            </a:r>
            <a:endParaRPr lang="en-US" i="1">
              <a:latin typeface="Arial" charset="0"/>
            </a:endParaRPr>
          </a:p>
        </p:txBody>
      </p:sp>
      <p:sp>
        <p:nvSpPr>
          <p:cNvPr id="15391" name="AutoShape 31"/>
          <p:cNvSpPr>
            <a:spLocks noChangeArrowheads="1"/>
          </p:cNvSpPr>
          <p:nvPr/>
        </p:nvSpPr>
        <p:spPr bwMode="auto">
          <a:xfrm>
            <a:off x="914400" y="1660525"/>
            <a:ext cx="7391400" cy="2139950"/>
          </a:xfrm>
          <a:prstGeom prst="notchedRightArrow">
            <a:avLst>
              <a:gd name="adj1" fmla="val 50000"/>
              <a:gd name="adj2" fmla="val 172956"/>
            </a:avLst>
          </a:prstGeom>
          <a:solidFill>
            <a:srgbClr val="CC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66"/>
                </a:solidFill>
                <a:latin typeface="Arial" charset="0"/>
              </a:rPr>
              <a:t>Hãy tóm tắt và giải bài toán trên</a:t>
            </a:r>
            <a:endParaRPr lang="en-US">
              <a:solidFill>
                <a:srgbClr val="99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 autoUpdateAnimBg="0"/>
      <p:bldP spid="15389" grpId="0" autoUpdateAnimBg="0"/>
      <p:bldP spid="15390" grpId="0" autoUpdateAnimBg="0"/>
      <p:bldP spid="1539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EF2C75-DC25-43D7-8B3E-88A0F4E3677B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152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381000"/>
            <a:ext cx="8610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Bài 3.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0" y="2971800"/>
            <a:ext cx="495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438400" y="4716463"/>
            <a:ext cx="419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        </a:t>
            </a:r>
            <a:endParaRPr lang="en-US" i="1">
              <a:latin typeface="Arial" charset="0"/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1066800" y="2362200"/>
            <a:ext cx="16002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6  : 2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3733800" y="2286000"/>
            <a:ext cx="16002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18 : 2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6324600" y="2362200"/>
            <a:ext cx="16002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10 : 2</a:t>
            </a:r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2057400" y="4724400"/>
            <a:ext cx="16002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20 : 2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5334000" y="4724400"/>
            <a:ext cx="16002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14 : 2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362200" y="3505200"/>
            <a:ext cx="4495800" cy="609600"/>
            <a:chOff x="1488" y="2208"/>
            <a:chExt cx="2832" cy="384"/>
          </a:xfrm>
        </p:grpSpPr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1488" y="2208"/>
              <a:ext cx="432" cy="384"/>
            </a:xfrm>
            <a:prstGeom prst="ellipse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66"/>
                  </a:solidFill>
                  <a:latin typeface="Arial" charset="0"/>
                </a:rPr>
                <a:t>7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9237" name="Oval 22"/>
            <p:cNvSpPr>
              <a:spLocks noChangeArrowheads="1"/>
            </p:cNvSpPr>
            <p:nvPr/>
          </p:nvSpPr>
          <p:spPr bwMode="auto">
            <a:xfrm>
              <a:off x="2160" y="2208"/>
              <a:ext cx="432" cy="384"/>
            </a:xfrm>
            <a:prstGeom prst="ellipse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66"/>
                  </a:solidFill>
                  <a:latin typeface="Arial" charset="0"/>
                </a:rPr>
                <a:t>7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9238" name="Oval 23"/>
            <p:cNvSpPr>
              <a:spLocks noChangeArrowheads="1"/>
            </p:cNvSpPr>
            <p:nvPr/>
          </p:nvSpPr>
          <p:spPr bwMode="auto">
            <a:xfrm>
              <a:off x="2160" y="2208"/>
              <a:ext cx="432" cy="384"/>
            </a:xfrm>
            <a:prstGeom prst="ellipse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66"/>
                  </a:solidFill>
                  <a:latin typeface="Arial" charset="0"/>
                </a:rPr>
                <a:t>5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9239" name="Oval 24"/>
            <p:cNvSpPr>
              <a:spLocks noChangeArrowheads="1"/>
            </p:cNvSpPr>
            <p:nvPr/>
          </p:nvSpPr>
          <p:spPr bwMode="auto">
            <a:xfrm>
              <a:off x="2736" y="2208"/>
              <a:ext cx="432" cy="384"/>
            </a:xfrm>
            <a:prstGeom prst="ellipse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66"/>
                  </a:solidFill>
                  <a:latin typeface="Arial" charset="0"/>
                </a:rPr>
                <a:t>3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9240" name="Oval 25"/>
            <p:cNvSpPr>
              <a:spLocks noChangeArrowheads="1"/>
            </p:cNvSpPr>
            <p:nvPr/>
          </p:nvSpPr>
          <p:spPr bwMode="auto">
            <a:xfrm>
              <a:off x="3312" y="2208"/>
              <a:ext cx="432" cy="384"/>
            </a:xfrm>
            <a:prstGeom prst="ellipse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66"/>
                  </a:solidFill>
                  <a:latin typeface="Arial" charset="0"/>
                </a:rPr>
                <a:t>10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9241" name="Oval 26"/>
            <p:cNvSpPr>
              <a:spLocks noChangeArrowheads="1"/>
            </p:cNvSpPr>
            <p:nvPr/>
          </p:nvSpPr>
          <p:spPr bwMode="auto">
            <a:xfrm>
              <a:off x="3888" y="2208"/>
              <a:ext cx="432" cy="384"/>
            </a:xfrm>
            <a:prstGeom prst="ellipse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FF66"/>
                  </a:solidFill>
                  <a:latin typeface="Arial" charset="0"/>
                </a:rPr>
                <a:t>9</a:t>
              </a:r>
              <a:endParaRPr lang="en-US" sz="2400">
                <a:latin typeface="Arial" charset="0"/>
              </a:endParaRPr>
            </a:p>
          </p:txBody>
        </p:sp>
      </p:grp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362200" y="3048000"/>
            <a:ext cx="2362200" cy="4572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V="1">
            <a:off x="3505200" y="3962400"/>
            <a:ext cx="1828800" cy="11430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H="1" flipV="1">
            <a:off x="2971800" y="4038600"/>
            <a:ext cx="2514600" cy="9906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5029200" y="2971800"/>
            <a:ext cx="1295400" cy="6096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810000" y="2971800"/>
            <a:ext cx="2667000" cy="5334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914400" y="1066800"/>
            <a:ext cx="82296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Nối phép tính với kết quả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úng.</a:t>
            </a: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  <p:bldP spid="17417" grpId="0" animBg="1" autoUpdateAnimBg="0"/>
      <p:bldP spid="17423" grpId="0" animBg="1" autoUpdateAnimBg="0"/>
      <p:bldP spid="17424" grpId="0" animBg="1" autoUpdateAnimBg="0"/>
      <p:bldP spid="17426" grpId="0" animBg="1" autoUpdateAnimBg="0"/>
      <p:bldP spid="17427" grpId="0" animBg="1" autoUpdateAnimBg="0"/>
      <p:bldP spid="17435" grpId="0" animBg="1"/>
      <p:bldP spid="17436" grpId="0" animBg="1"/>
      <p:bldP spid="17437" grpId="0" animBg="1"/>
      <p:bldP spid="17438" grpId="0" animBg="1"/>
      <p:bldP spid="17439" grpId="0" animBg="1"/>
      <p:bldP spid="174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C7C241-FFD5-4476-B4B2-78EB206BB57B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438400" y="47244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        </a:t>
            </a:r>
            <a:endParaRPr lang="en-US" i="1">
              <a:latin typeface="Arial" charset="0"/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09600" y="609600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Bài 4:</a:t>
            </a:r>
            <a:r>
              <a:rPr lang="en-US" sz="2400">
                <a:latin typeface="Arial" charset="0"/>
              </a:rPr>
              <a:t>            ?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1676400" y="609600"/>
            <a:ext cx="7620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Số</a:t>
            </a:r>
          </a:p>
        </p:txBody>
      </p:sp>
      <p:sp>
        <p:nvSpPr>
          <p:cNvPr id="10246" name="Text Box 59"/>
          <p:cNvSpPr txBox="1">
            <a:spLocks noChangeArrowheads="1"/>
          </p:cNvSpPr>
          <p:nvPr/>
        </p:nvSpPr>
        <p:spPr bwMode="auto">
          <a:xfrm>
            <a:off x="838200" y="51054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0247" name="Text Box 100"/>
          <p:cNvSpPr txBox="1">
            <a:spLocks noChangeArrowheads="1"/>
          </p:cNvSpPr>
          <p:nvPr/>
        </p:nvSpPr>
        <p:spPr bwMode="auto">
          <a:xfrm>
            <a:off x="2514600" y="4716463"/>
            <a:ext cx="419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        </a:t>
            </a:r>
            <a:endParaRPr lang="en-US" i="1">
              <a:latin typeface="Arial" charset="0"/>
            </a:endParaRPr>
          </a:p>
        </p:txBody>
      </p:sp>
      <p:sp>
        <p:nvSpPr>
          <p:cNvPr id="10248" name="Text Box 107"/>
          <p:cNvSpPr txBox="1">
            <a:spLocks noChangeArrowheads="1"/>
          </p:cNvSpPr>
          <p:nvPr/>
        </p:nvSpPr>
        <p:spPr bwMode="auto">
          <a:xfrm>
            <a:off x="838200" y="51054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0249" name="Text Box 108"/>
          <p:cNvSpPr txBox="1">
            <a:spLocks noChangeArrowheads="1"/>
          </p:cNvSpPr>
          <p:nvPr/>
        </p:nvSpPr>
        <p:spPr bwMode="auto">
          <a:xfrm>
            <a:off x="838200" y="51054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grpSp>
        <p:nvGrpSpPr>
          <p:cNvPr id="2" name="Group 193"/>
          <p:cNvGrpSpPr>
            <a:grpSpLocks/>
          </p:cNvGrpSpPr>
          <p:nvPr/>
        </p:nvGrpSpPr>
        <p:grpSpPr bwMode="auto">
          <a:xfrm>
            <a:off x="381000" y="1981200"/>
            <a:ext cx="8458200" cy="2476500"/>
            <a:chOff x="240" y="1248"/>
            <a:chExt cx="5328" cy="1560"/>
          </a:xfrm>
        </p:grpSpPr>
        <p:grpSp>
          <p:nvGrpSpPr>
            <p:cNvPr id="10260" name="Group 154"/>
            <p:cNvGrpSpPr>
              <a:grpSpLocks/>
            </p:cNvGrpSpPr>
            <p:nvPr/>
          </p:nvGrpSpPr>
          <p:grpSpPr bwMode="auto">
            <a:xfrm>
              <a:off x="240" y="1248"/>
              <a:ext cx="5328" cy="1560"/>
              <a:chOff x="240" y="1248"/>
              <a:chExt cx="5328" cy="1560"/>
            </a:xfrm>
          </p:grpSpPr>
          <p:grpSp>
            <p:nvGrpSpPr>
              <p:cNvPr id="10273" name="Group 150"/>
              <p:cNvGrpSpPr>
                <a:grpSpLocks/>
              </p:cNvGrpSpPr>
              <p:nvPr/>
            </p:nvGrpSpPr>
            <p:grpSpPr bwMode="auto">
              <a:xfrm>
                <a:off x="1008" y="1248"/>
                <a:ext cx="4560" cy="1560"/>
                <a:chOff x="1008" y="1248"/>
                <a:chExt cx="4560" cy="1560"/>
              </a:xfrm>
            </p:grpSpPr>
            <p:sp>
              <p:nvSpPr>
                <p:cNvPr id="10277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08" y="1248"/>
                  <a:ext cx="456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0278" name="Line 129"/>
                <p:cNvSpPr>
                  <a:spLocks noChangeShapeType="1"/>
                </p:cNvSpPr>
                <p:nvPr/>
              </p:nvSpPr>
              <p:spPr bwMode="auto">
                <a:xfrm>
                  <a:off x="1440" y="124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9" name="Line 130"/>
                <p:cNvSpPr>
                  <a:spLocks noChangeShapeType="1"/>
                </p:cNvSpPr>
                <p:nvPr/>
              </p:nvSpPr>
              <p:spPr bwMode="auto">
                <a:xfrm>
                  <a:off x="1920" y="127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0" name="Line 131"/>
                <p:cNvSpPr>
                  <a:spLocks noChangeShapeType="1"/>
                </p:cNvSpPr>
                <p:nvPr/>
              </p:nvSpPr>
              <p:spPr bwMode="auto">
                <a:xfrm>
                  <a:off x="2400" y="127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1" name="Line 132"/>
                <p:cNvSpPr>
                  <a:spLocks noChangeShapeType="1"/>
                </p:cNvSpPr>
                <p:nvPr/>
              </p:nvSpPr>
              <p:spPr bwMode="auto">
                <a:xfrm>
                  <a:off x="2832" y="124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2" name="Line 133"/>
                <p:cNvSpPr>
                  <a:spLocks noChangeShapeType="1"/>
                </p:cNvSpPr>
                <p:nvPr/>
              </p:nvSpPr>
              <p:spPr bwMode="auto">
                <a:xfrm>
                  <a:off x="3264" y="124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3" name="Line 134"/>
                <p:cNvSpPr>
                  <a:spLocks noChangeShapeType="1"/>
                </p:cNvSpPr>
                <p:nvPr/>
              </p:nvSpPr>
              <p:spPr bwMode="auto">
                <a:xfrm>
                  <a:off x="3744" y="127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4" name="Line 135"/>
                <p:cNvSpPr>
                  <a:spLocks noChangeShapeType="1"/>
                </p:cNvSpPr>
                <p:nvPr/>
              </p:nvSpPr>
              <p:spPr bwMode="auto">
                <a:xfrm>
                  <a:off x="4224" y="127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5" name="Line 136"/>
                <p:cNvSpPr>
                  <a:spLocks noChangeShapeType="1"/>
                </p:cNvSpPr>
                <p:nvPr/>
              </p:nvSpPr>
              <p:spPr bwMode="auto">
                <a:xfrm>
                  <a:off x="4752" y="124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6" name="Line 137"/>
                <p:cNvSpPr>
                  <a:spLocks noChangeShapeType="1"/>
                </p:cNvSpPr>
                <p:nvPr/>
              </p:nvSpPr>
              <p:spPr bwMode="auto">
                <a:xfrm>
                  <a:off x="5184" y="124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1008" y="2304"/>
                  <a:ext cx="456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0288" name="Line 140"/>
                <p:cNvSpPr>
                  <a:spLocks noChangeShapeType="1"/>
                </p:cNvSpPr>
                <p:nvPr/>
              </p:nvSpPr>
              <p:spPr bwMode="auto">
                <a:xfrm>
                  <a:off x="1488" y="232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9" name="Line 141"/>
                <p:cNvSpPr>
                  <a:spLocks noChangeShapeType="1"/>
                </p:cNvSpPr>
                <p:nvPr/>
              </p:nvSpPr>
              <p:spPr bwMode="auto">
                <a:xfrm>
                  <a:off x="1968" y="230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0" name="Line 142"/>
                <p:cNvSpPr>
                  <a:spLocks noChangeShapeType="1"/>
                </p:cNvSpPr>
                <p:nvPr/>
              </p:nvSpPr>
              <p:spPr bwMode="auto">
                <a:xfrm>
                  <a:off x="2448" y="230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1" name="Line 143"/>
                <p:cNvSpPr>
                  <a:spLocks noChangeShapeType="1"/>
                </p:cNvSpPr>
                <p:nvPr/>
              </p:nvSpPr>
              <p:spPr bwMode="auto">
                <a:xfrm>
                  <a:off x="2880" y="230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2" name="Line 144"/>
                <p:cNvSpPr>
                  <a:spLocks noChangeShapeType="1"/>
                </p:cNvSpPr>
                <p:nvPr/>
              </p:nvSpPr>
              <p:spPr bwMode="auto">
                <a:xfrm>
                  <a:off x="3792" y="230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3" name="Line 145"/>
                <p:cNvSpPr>
                  <a:spLocks noChangeShapeType="1"/>
                </p:cNvSpPr>
                <p:nvPr/>
              </p:nvSpPr>
              <p:spPr bwMode="auto">
                <a:xfrm>
                  <a:off x="4272" y="230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Line 146"/>
                <p:cNvSpPr>
                  <a:spLocks noChangeShapeType="1"/>
                </p:cNvSpPr>
                <p:nvPr/>
              </p:nvSpPr>
              <p:spPr bwMode="auto">
                <a:xfrm>
                  <a:off x="4800" y="232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5" name="Line 147"/>
                <p:cNvSpPr>
                  <a:spLocks noChangeShapeType="1"/>
                </p:cNvSpPr>
                <p:nvPr/>
              </p:nvSpPr>
              <p:spPr bwMode="auto">
                <a:xfrm>
                  <a:off x="5232" y="232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6" name="Line 149"/>
                <p:cNvSpPr>
                  <a:spLocks noChangeShapeType="1"/>
                </p:cNvSpPr>
                <p:nvPr/>
              </p:nvSpPr>
              <p:spPr bwMode="auto">
                <a:xfrm>
                  <a:off x="3360" y="230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74" name="Oval 151"/>
              <p:cNvSpPr>
                <a:spLocks noChangeArrowheads="1"/>
              </p:cNvSpPr>
              <p:nvPr/>
            </p:nvSpPr>
            <p:spPr bwMode="auto">
              <a:xfrm>
                <a:off x="240" y="1776"/>
                <a:ext cx="576" cy="3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75" name="Line 152"/>
              <p:cNvSpPr>
                <a:spLocks noChangeShapeType="1"/>
              </p:cNvSpPr>
              <p:nvPr/>
            </p:nvSpPr>
            <p:spPr bwMode="auto">
              <a:xfrm flipH="1">
                <a:off x="624" y="1344"/>
                <a:ext cx="38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Line 153"/>
              <p:cNvSpPr>
                <a:spLocks noChangeShapeType="1"/>
              </p:cNvSpPr>
              <p:nvPr/>
            </p:nvSpPr>
            <p:spPr bwMode="auto">
              <a:xfrm>
                <a:off x="576" y="2160"/>
                <a:ext cx="43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1" name="Text Box 156"/>
            <p:cNvSpPr txBox="1">
              <a:spLocks noChangeArrowheads="1"/>
            </p:cNvSpPr>
            <p:nvPr/>
          </p:nvSpPr>
          <p:spPr bwMode="auto">
            <a:xfrm>
              <a:off x="1056" y="12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2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62" name="Text Box 157"/>
            <p:cNvSpPr txBox="1">
              <a:spLocks noChangeArrowheads="1"/>
            </p:cNvSpPr>
            <p:nvPr/>
          </p:nvSpPr>
          <p:spPr bwMode="auto">
            <a:xfrm>
              <a:off x="5184" y="1296"/>
              <a:ext cx="38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20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63" name="Text Box 158"/>
            <p:cNvSpPr txBox="1">
              <a:spLocks noChangeArrowheads="1"/>
            </p:cNvSpPr>
            <p:nvPr/>
          </p:nvSpPr>
          <p:spPr bwMode="auto">
            <a:xfrm>
              <a:off x="1488" y="12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4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64" name="Text Box 159"/>
            <p:cNvSpPr txBox="1">
              <a:spLocks noChangeArrowheads="1"/>
            </p:cNvSpPr>
            <p:nvPr/>
          </p:nvSpPr>
          <p:spPr bwMode="auto">
            <a:xfrm>
              <a:off x="1968" y="12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6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65" name="Text Box 160"/>
            <p:cNvSpPr txBox="1">
              <a:spLocks noChangeArrowheads="1"/>
            </p:cNvSpPr>
            <p:nvPr/>
          </p:nvSpPr>
          <p:spPr bwMode="auto">
            <a:xfrm>
              <a:off x="2400" y="12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 8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66" name="Text Box 186"/>
            <p:cNvSpPr txBox="1">
              <a:spLocks noChangeArrowheads="1"/>
            </p:cNvSpPr>
            <p:nvPr/>
          </p:nvSpPr>
          <p:spPr bwMode="auto">
            <a:xfrm>
              <a:off x="2832" y="1296"/>
              <a:ext cx="38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10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67" name="Text Box 187"/>
            <p:cNvSpPr txBox="1">
              <a:spLocks noChangeArrowheads="1"/>
            </p:cNvSpPr>
            <p:nvPr/>
          </p:nvSpPr>
          <p:spPr bwMode="auto">
            <a:xfrm>
              <a:off x="3312" y="1296"/>
              <a:ext cx="38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12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68" name="Text Box 188"/>
            <p:cNvSpPr txBox="1">
              <a:spLocks noChangeArrowheads="1"/>
            </p:cNvSpPr>
            <p:nvPr/>
          </p:nvSpPr>
          <p:spPr bwMode="auto">
            <a:xfrm>
              <a:off x="3792" y="1296"/>
              <a:ext cx="38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14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69" name="Text Box 189"/>
            <p:cNvSpPr txBox="1">
              <a:spLocks noChangeArrowheads="1"/>
            </p:cNvSpPr>
            <p:nvPr/>
          </p:nvSpPr>
          <p:spPr bwMode="auto">
            <a:xfrm>
              <a:off x="4272" y="1296"/>
              <a:ext cx="38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16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70" name="Text Box 190"/>
            <p:cNvSpPr txBox="1">
              <a:spLocks noChangeArrowheads="1"/>
            </p:cNvSpPr>
            <p:nvPr/>
          </p:nvSpPr>
          <p:spPr bwMode="auto">
            <a:xfrm>
              <a:off x="4800" y="1296"/>
              <a:ext cx="38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18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71" name="Text Box 191"/>
            <p:cNvSpPr txBox="1">
              <a:spLocks noChangeArrowheads="1"/>
            </p:cNvSpPr>
            <p:nvPr/>
          </p:nvSpPr>
          <p:spPr bwMode="auto">
            <a:xfrm>
              <a:off x="336" y="1776"/>
              <a:ext cx="38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66"/>
                  </a:solidFill>
                  <a:latin typeface="Arial" charset="0"/>
                </a:rPr>
                <a:t>: 2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0272" name="Text Box 192"/>
            <p:cNvSpPr txBox="1">
              <a:spLocks noChangeArrowheads="1"/>
            </p:cNvSpPr>
            <p:nvPr/>
          </p:nvSpPr>
          <p:spPr bwMode="auto">
            <a:xfrm>
              <a:off x="1104" y="2352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</a:t>
              </a:r>
              <a:endParaRPr lang="en-US" sz="2400">
                <a:latin typeface="Arial" charset="0"/>
              </a:endParaRPr>
            </a:p>
          </p:txBody>
        </p:sp>
      </p:grpSp>
      <p:sp>
        <p:nvSpPr>
          <p:cNvPr id="19650" name="Text Box 194"/>
          <p:cNvSpPr txBox="1">
            <a:spLocks noChangeArrowheads="1"/>
          </p:cNvSpPr>
          <p:nvPr/>
        </p:nvSpPr>
        <p:spPr bwMode="auto">
          <a:xfrm>
            <a:off x="8305800" y="3733800"/>
            <a:ext cx="60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10</a:t>
            </a:r>
            <a:endParaRPr lang="en-US" sz="2400">
              <a:latin typeface="Arial" charset="0"/>
            </a:endParaRPr>
          </a:p>
        </p:txBody>
      </p:sp>
      <p:sp>
        <p:nvSpPr>
          <p:cNvPr id="19651" name="Text Box 195"/>
          <p:cNvSpPr txBox="1">
            <a:spLocks noChangeArrowheads="1"/>
          </p:cNvSpPr>
          <p:nvPr/>
        </p:nvSpPr>
        <p:spPr bwMode="auto">
          <a:xfrm>
            <a:off x="2438400" y="3733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2</a:t>
            </a:r>
            <a:endParaRPr lang="en-US" sz="2400">
              <a:latin typeface="Arial" charset="0"/>
            </a:endParaRPr>
          </a:p>
        </p:txBody>
      </p:sp>
      <p:sp>
        <p:nvSpPr>
          <p:cNvPr id="19652" name="Text Box 196"/>
          <p:cNvSpPr txBox="1">
            <a:spLocks noChangeArrowheads="1"/>
          </p:cNvSpPr>
          <p:nvPr/>
        </p:nvSpPr>
        <p:spPr bwMode="auto">
          <a:xfrm>
            <a:off x="3200400" y="3733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3</a:t>
            </a:r>
            <a:endParaRPr lang="en-US" sz="2400">
              <a:latin typeface="Arial" charset="0"/>
            </a:endParaRPr>
          </a:p>
        </p:txBody>
      </p:sp>
      <p:sp>
        <p:nvSpPr>
          <p:cNvPr id="19653" name="Text Box 197"/>
          <p:cNvSpPr txBox="1">
            <a:spLocks noChangeArrowheads="1"/>
          </p:cNvSpPr>
          <p:nvPr/>
        </p:nvSpPr>
        <p:spPr bwMode="auto">
          <a:xfrm>
            <a:off x="3962400" y="3733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4</a:t>
            </a:r>
            <a:endParaRPr lang="en-US" sz="2400">
              <a:latin typeface="Arial" charset="0"/>
            </a:endParaRPr>
          </a:p>
        </p:txBody>
      </p:sp>
      <p:sp>
        <p:nvSpPr>
          <p:cNvPr id="19654" name="Text Box 198"/>
          <p:cNvSpPr txBox="1">
            <a:spLocks noChangeArrowheads="1"/>
          </p:cNvSpPr>
          <p:nvPr/>
        </p:nvSpPr>
        <p:spPr bwMode="auto">
          <a:xfrm>
            <a:off x="4724400" y="3733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5</a:t>
            </a:r>
            <a:endParaRPr lang="en-US" sz="2400">
              <a:latin typeface="Arial" charset="0"/>
            </a:endParaRPr>
          </a:p>
        </p:txBody>
      </p:sp>
      <p:sp>
        <p:nvSpPr>
          <p:cNvPr id="19655" name="Text Box 199"/>
          <p:cNvSpPr txBox="1">
            <a:spLocks noChangeArrowheads="1"/>
          </p:cNvSpPr>
          <p:nvPr/>
        </p:nvSpPr>
        <p:spPr bwMode="auto">
          <a:xfrm>
            <a:off x="5410200" y="3733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6</a:t>
            </a:r>
            <a:endParaRPr lang="en-US" sz="2400">
              <a:latin typeface="Arial" charset="0"/>
            </a:endParaRPr>
          </a:p>
        </p:txBody>
      </p:sp>
      <p:sp>
        <p:nvSpPr>
          <p:cNvPr id="19656" name="Text Box 200"/>
          <p:cNvSpPr txBox="1">
            <a:spLocks noChangeArrowheads="1"/>
          </p:cNvSpPr>
          <p:nvPr/>
        </p:nvSpPr>
        <p:spPr bwMode="auto">
          <a:xfrm>
            <a:off x="6096000" y="3733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7</a:t>
            </a:r>
            <a:endParaRPr lang="en-US" sz="2400">
              <a:latin typeface="Arial" charset="0"/>
            </a:endParaRPr>
          </a:p>
        </p:txBody>
      </p:sp>
      <p:sp>
        <p:nvSpPr>
          <p:cNvPr id="19657" name="Text Box 201"/>
          <p:cNvSpPr txBox="1">
            <a:spLocks noChangeArrowheads="1"/>
          </p:cNvSpPr>
          <p:nvPr/>
        </p:nvSpPr>
        <p:spPr bwMode="auto">
          <a:xfrm>
            <a:off x="6858000" y="3733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8</a:t>
            </a:r>
            <a:endParaRPr lang="en-US" sz="2400">
              <a:latin typeface="Arial" charset="0"/>
            </a:endParaRPr>
          </a:p>
        </p:txBody>
      </p:sp>
      <p:sp>
        <p:nvSpPr>
          <p:cNvPr id="19658" name="Text Box 202"/>
          <p:cNvSpPr txBox="1">
            <a:spLocks noChangeArrowheads="1"/>
          </p:cNvSpPr>
          <p:nvPr/>
        </p:nvSpPr>
        <p:spPr bwMode="auto">
          <a:xfrm>
            <a:off x="7696200" y="3733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5050"/>
                </a:solidFill>
                <a:latin typeface="Arial" charset="0"/>
              </a:rPr>
              <a:t>9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2" grpId="0" autoUpdateAnimBg="0"/>
      <p:bldP spid="19484" grpId="0" animBg="1" autoUpdateAnimBg="0"/>
      <p:bldP spid="19650" grpId="0" autoUpdateAnimBg="0"/>
      <p:bldP spid="19651" grpId="0" autoUpdateAnimBg="0"/>
      <p:bldP spid="19652" grpId="0" autoUpdateAnimBg="0"/>
      <p:bldP spid="19653" grpId="0" autoUpdateAnimBg="0"/>
      <p:bldP spid="19654" grpId="0" autoUpdateAnimBg="0"/>
      <p:bldP spid="19655" grpId="0" autoUpdateAnimBg="0"/>
      <p:bldP spid="19656" grpId="0" autoUpdateAnimBg="0"/>
      <p:bldP spid="19657" grpId="0" autoUpdateAnimBg="0"/>
      <p:bldP spid="19658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564</TotalTime>
  <Words>727</Words>
  <Application>Microsoft PowerPoint</Application>
  <PresentationFormat>On-screen Show (4:3)</PresentationFormat>
  <Paragraphs>175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.VnTime</vt:lpstr>
      <vt:lpstr>Arial</vt:lpstr>
      <vt:lpstr>Blank Presentation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Dang Quang Huy</dc:creator>
  <cp:lastModifiedBy>CSTeam</cp:lastModifiedBy>
  <cp:revision>29</cp:revision>
  <cp:lastPrinted>2003-08-18T05:11:00Z</cp:lastPrinted>
  <dcterms:created xsi:type="dcterms:W3CDTF">2003-08-18T03:35:54Z</dcterms:created>
  <dcterms:modified xsi:type="dcterms:W3CDTF">2016-06-29T09:43:51Z</dcterms:modified>
</cp:coreProperties>
</file>